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7" r:id="rId2"/>
    <p:sldId id="258" r:id="rId3"/>
    <p:sldId id="284" r:id="rId4"/>
    <p:sldId id="265" r:id="rId5"/>
    <p:sldId id="261" r:id="rId6"/>
    <p:sldId id="260" r:id="rId7"/>
    <p:sldId id="262" r:id="rId8"/>
    <p:sldId id="269" r:id="rId9"/>
    <p:sldId id="263" r:id="rId10"/>
    <p:sldId id="278" r:id="rId11"/>
    <p:sldId id="267" r:id="rId12"/>
    <p:sldId id="275" r:id="rId13"/>
    <p:sldId id="271" r:id="rId14"/>
    <p:sldId id="273" r:id="rId15"/>
    <p:sldId id="277" r:id="rId16"/>
    <p:sldId id="280" r:id="rId17"/>
    <p:sldId id="289" r:id="rId18"/>
    <p:sldId id="291" r:id="rId19"/>
    <p:sldId id="292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12" autoAdjust="0"/>
  </p:normalViewPr>
  <p:slideViewPr>
    <p:cSldViewPr>
      <p:cViewPr varScale="1">
        <p:scale>
          <a:sx n="98" d="100"/>
          <a:sy n="98" d="100"/>
        </p:scale>
        <p:origin x="-2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3E326-82F1-4194-8BB8-8922455CE062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8C2EE-A17E-479F-B5F6-9E6059EE441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8C2EE-A17E-479F-B5F6-9E6059EE441F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 txBox="1">
            <a:spLocks noGrp="1" noChangeArrowheads="1"/>
          </p:cNvSpPr>
          <p:nvPr/>
        </p:nvSpPr>
        <p:spPr bwMode="auto">
          <a:xfrm>
            <a:off x="3884350" y="8684899"/>
            <a:ext cx="2972018" cy="457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>
              <a:spcBef>
                <a:spcPct val="0"/>
              </a:spcBef>
              <a:buClrTx/>
              <a:buSzTx/>
              <a:buFontTx/>
              <a:buNone/>
            </a:pPr>
            <a:fld id="{A636C88D-5D07-4F60-A165-C366974A6F98}" type="slidenum">
              <a:rPr lang="it-IT" sz="1200" b="0">
                <a:solidFill>
                  <a:schemeClr val="tx1"/>
                </a:solidFill>
                <a:cs typeface="Arial" pitchFamily="34" charset="0"/>
              </a:rPr>
              <a:pPr algn="r" defTabSz="914400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it-IT" sz="1200" b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66" y="4343913"/>
            <a:ext cx="5030070" cy="4114361"/>
          </a:xfrm>
          <a:noFill/>
          <a:ln/>
        </p:spPr>
        <p:txBody>
          <a:bodyPr lIns="91440" tIns="45720" rIns="91440" bIns="45720"/>
          <a:lstStyle/>
          <a:p>
            <a:pPr defTabSz="914400" eaLnBrk="1" hangingPunct="1"/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13328-60D0-4730-93B4-C16A3A34F2E4}" type="datetime1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Centro Salesiano Don Bosco - Treviglio-  Docente del Giudice Andrea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4B24-C053-43CE-9444-F4255783E3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09817-3DB5-4AA8-A70D-AD2BFB3A48E4}" type="datetime1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Centro Salesiano Don Bosco - Treviglio-  Docente del Giudice Andrea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4B24-C053-43CE-9444-F4255783E3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52-7E74-4858-B4B0-B671DF1ED8DF}" type="datetime1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Centro Salesiano Don Bosco - Treviglio-  Docente del Giudice Andrea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4B24-C053-43CE-9444-F4255783E3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63E1A-DB29-47D3-9248-1A945E78ECED}" type="datetime1">
              <a:rPr lang="it-IT" smtClean="0"/>
              <a:pPr/>
              <a:t>28/04/2015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Centro Salesiano Don Bosco - Treviglio-  Docente del Giudice Andrea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4B24-C053-43CE-9444-F4255783E3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669C-E54F-4547-84CB-06E7FF9D05EC}" type="datetime1">
              <a:rPr lang="it-IT" smtClean="0"/>
              <a:pPr/>
              <a:t>28/04/2015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Centro Salesiano Don Bosco - Treviglio-  Docente del Giudice Andrea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4B24-C053-43CE-9444-F4255783E3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B75E-B953-43C7-80EA-F828450618EB}" type="datetime1">
              <a:rPr lang="it-IT" smtClean="0"/>
              <a:pPr/>
              <a:t>28/04/2015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Centro Salesiano Don Bosco - Treviglio-  Docente del Giudice Andrea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4B24-C053-43CE-9444-F4255783E3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CCC51-5293-4FE9-A907-C5F33FBAF42F}" type="datetime1">
              <a:rPr lang="it-IT" smtClean="0"/>
              <a:pPr/>
              <a:t>28/04/2015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Centro Salesiano Don Bosco - Treviglio-  Docente del Giudice Andrea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4B24-C053-43CE-9444-F4255783E3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30177-B035-4BAA-9E79-2F03108A39BC}" type="datetime1">
              <a:rPr lang="it-IT" smtClean="0"/>
              <a:pPr/>
              <a:t>28/04/2015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Centro Salesiano Don Bosco - Treviglio-  Docente del Giudice Andrea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4B24-C053-43CE-9444-F4255783E3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BD3AD-E318-4221-9BCF-5BB41359EA15}" type="datetime1">
              <a:rPr lang="it-IT" smtClean="0"/>
              <a:pPr/>
              <a:t>28/04/2015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Centro Salesiano Don Bosco - Treviglio-  Docente del Giudice Andrea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4B24-C053-43CE-9444-F4255783E3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3C68-5E51-4A35-AA44-65F12F60735D}" type="datetime1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Centro Salesiano Don Bosco - Treviglio-  Docente del Giudice Andrea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4B24-C053-43CE-9444-F4255783E3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ABB4E-2D11-40A1-A01A-5C497BAB7AC9}" type="datetime1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Centro Salesiano Don Bosco - Treviglio-  Docente del Giudice Andrea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4B24-C053-43CE-9444-F4255783E31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28367-DF90-477A-B834-99186AEC5B03}" type="datetime1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Centro Salesiano Don Bosco - Treviglio-  Docente del Giudice Andrea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14B24-C053-43CE-9444-F4255783E31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1800200"/>
          </a:xfrm>
        </p:spPr>
        <p:txBody>
          <a:bodyPr>
            <a:noAutofit/>
          </a:bodyPr>
          <a:lstStyle/>
          <a:p>
            <a:r>
              <a:rPr lang="it-IT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ELABORAZIONE E SPERIMENTAZIONE </a:t>
            </a:r>
            <a:br>
              <a:rPr lang="it-IT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  CURRICOLO</a:t>
            </a:r>
            <a:br>
              <a:rPr lang="it-IT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DELLE COMPETENZE</a:t>
            </a:r>
            <a:endParaRPr lang="it-IT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31640" y="2564904"/>
            <a:ext cx="6840760" cy="288032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it-IT" sz="64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“Se la scuola non deve soltanto istruire, ma anche e soprattutto educare, formando cioè il cittadino capace di inserirsi nella società col diritto di esporre le proprie idee e col dovere di ascoltare le opinioni degli altri, questa scuola fondata sull’autorità del maestro e la sottomissione dello scolaro non assolve al suo compito perché è staccata dalla vita”. </a:t>
            </a:r>
          </a:p>
          <a:p>
            <a:pPr>
              <a:lnSpc>
                <a:spcPct val="170000"/>
              </a:lnSpc>
            </a:pPr>
            <a:r>
              <a:rPr lang="it-IT" sz="64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(Mario Lodi)</a:t>
            </a:r>
            <a:endParaRPr lang="it-IT" sz="64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70000"/>
              </a:lnSpc>
            </a:pP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347864" y="5949280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IL CURRICOLO VERTICALE DELLE COMPETENZE</a:t>
            </a:r>
            <a:endParaRPr lang="it-IT" sz="32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99592" y="2348880"/>
            <a:ext cx="6912768" cy="3600400"/>
          </a:xfrm>
        </p:spPr>
        <p:txBody>
          <a:bodyPr>
            <a:normAutofit fontScale="25000" lnSpcReduction="20000"/>
          </a:bodyPr>
          <a:lstStyle/>
          <a:p>
            <a:r>
              <a:rPr lang="it-IT" sz="8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PREMESSA</a:t>
            </a:r>
          </a:p>
          <a:p>
            <a:endParaRPr lang="it-IT" sz="2000" dirty="0">
              <a:solidFill>
                <a:schemeClr val="tx1"/>
              </a:solidFill>
            </a:endParaRPr>
          </a:p>
          <a:p>
            <a:pPr algn="just">
              <a:lnSpc>
                <a:spcPct val="170000"/>
              </a:lnSpc>
            </a:pPr>
            <a:r>
              <a:rPr lang="it-IT" sz="80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Il nostro </a:t>
            </a: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Istituto Salesiano, </a:t>
            </a:r>
            <a:r>
              <a:rPr lang="it-IT" sz="80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proseguendo  il progetto di formazione promosso </a:t>
            </a: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 “</a:t>
            </a:r>
            <a:r>
              <a:rPr lang="it-IT" sz="8000" i="1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Lecito-Rete</a:t>
            </a:r>
            <a:r>
              <a:rPr lang="it-IT" sz="80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S:O.S</a:t>
            </a: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.”   </a:t>
            </a:r>
            <a:r>
              <a:rPr lang="it-IT" sz="80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iniziato l’anno scorso, ha cercato di elaborare, condividere e sperimentare </a:t>
            </a: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 </a:t>
            </a:r>
            <a:r>
              <a:rPr lang="it-IT" sz="80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 colleghi e le colleghe della scuola Primaria e Secondaria di I grado  il Curricolo verticale delle competenze, in  chiave di cittadinanza. </a:t>
            </a:r>
          </a:p>
          <a:p>
            <a:pPr algn="l"/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203848" y="6237312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7772400" cy="1296144"/>
          </a:xfrm>
        </p:spPr>
        <p:txBody>
          <a:bodyPr>
            <a:normAutofit/>
          </a:bodyPr>
          <a:lstStyle/>
          <a:p>
            <a:r>
              <a:rPr lang="it-IT" sz="32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PERCHE’ LAVORARE PER COMPETENZE?</a:t>
            </a:r>
            <a:endParaRPr lang="it-IT" sz="32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43608" y="2132856"/>
            <a:ext cx="7056784" cy="3888432"/>
          </a:xfrm>
        </p:spPr>
        <p:txBody>
          <a:bodyPr>
            <a:normAutofit fontScale="25000" lnSpcReduction="20000"/>
          </a:bodyPr>
          <a:lstStyle/>
          <a:p>
            <a:endParaRPr lang="it-IT" sz="6400" dirty="0" smtClean="0"/>
          </a:p>
          <a:p>
            <a:pPr algn="l"/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Cambiamenti di prospettiva </a:t>
            </a:r>
          </a:p>
          <a:p>
            <a:pPr algn="l"/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Consapevolezza delle nuove conoscenze dell’apprendimento </a:t>
            </a:r>
          </a:p>
          <a:p>
            <a:pPr algn="l"/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Innovazione della didattica (non solo trasmissione dei saperi): </a:t>
            </a:r>
          </a:p>
          <a:p>
            <a:pPr algn="l"/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 metodologie attive </a:t>
            </a:r>
          </a:p>
          <a:p>
            <a:pPr algn="l"/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 apprendimento collaborativo </a:t>
            </a:r>
          </a:p>
          <a:p>
            <a:pPr algn="l"/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 </a:t>
            </a:r>
            <a:r>
              <a:rPr lang="it-IT" sz="64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metacognizione</a:t>
            </a:r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l"/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 diversi criteri e modalità di valutazione.</a:t>
            </a:r>
          </a:p>
          <a:p>
            <a:pPr algn="l"/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l"/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 Ripensare la progettazione: </a:t>
            </a:r>
          </a:p>
          <a:p>
            <a:pPr algn="l"/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 analisi disciplinare (individuazione dei nuclei fondanti) </a:t>
            </a:r>
          </a:p>
          <a:p>
            <a:pPr algn="l"/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 ambienti di apprendimento costruttivisti </a:t>
            </a:r>
          </a:p>
          <a:p>
            <a:pPr algn="l"/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 ridefinizione del curricolo (superamento della frammentazione dei saperi) </a:t>
            </a:r>
          </a:p>
          <a:p>
            <a:pPr algn="l"/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 Habitus riflessivo dell’insegnante </a:t>
            </a:r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043608" y="1628800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>
                <a:solidFill>
                  <a:srgbClr val="FF0000"/>
                </a:solidFill>
              </a:rPr>
              <a:t>La prima riflessione  ci è stata data da Mario Lodi. </a:t>
            </a:r>
          </a:p>
          <a:p>
            <a:r>
              <a:rPr lang="it-IT" i="1" dirty="0" smtClean="0">
                <a:solidFill>
                  <a:srgbClr val="FF0000"/>
                </a:solidFill>
              </a:rPr>
              <a:t>Qui troviamo altre  considerazioni e possibili risposte.</a:t>
            </a:r>
            <a:endParaRPr lang="it-IT" i="1" dirty="0">
              <a:solidFill>
                <a:srgbClr val="FF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31840" y="6237312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576" y="404665"/>
            <a:ext cx="7772400" cy="1008111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PIANO </a:t>
            </a:r>
            <a:r>
              <a:rPr lang="it-IT" sz="32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sz="3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LAVORO: Flash </a:t>
            </a:r>
            <a:endParaRPr lang="it-IT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488832" cy="4248472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70000"/>
              </a:lnSpc>
            </a:pPr>
            <a:r>
              <a:rPr lang="it-IT" sz="7200" b="1" dirty="0" smtClean="0"/>
              <a:t> </a:t>
            </a:r>
            <a:r>
              <a:rPr lang="it-IT" sz="80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a.s.</a:t>
            </a:r>
            <a:r>
              <a:rPr lang="it-IT" sz="8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2013/14 </a:t>
            </a:r>
            <a:r>
              <a:rPr lang="it-IT" sz="80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(1° </a:t>
            </a:r>
            <a:r>
              <a:rPr lang="it-IT" sz="8000" i="1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step</a:t>
            </a:r>
            <a:r>
              <a:rPr lang="it-IT" sz="80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:1° compito: Curricolo verticale                  </a:t>
            </a:r>
            <a:r>
              <a:rPr lang="it-IT" sz="80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a.s.</a:t>
            </a:r>
            <a:r>
              <a:rPr lang="it-IT" sz="8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2014/15</a:t>
            </a:r>
            <a:r>
              <a:rPr lang="it-IT" sz="8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80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(e successivi)</a:t>
            </a: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algn="l">
              <a:lnSpc>
                <a:spcPct val="170000"/>
              </a:lnSpc>
            </a:pP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Correlazione </a:t>
            </a:r>
            <a:r>
              <a:rPr lang="it-IT" sz="80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competenze-processi-abilità</a:t>
            </a: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trasversali</a:t>
            </a:r>
            <a:b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80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Schooling</a:t>
            </a: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(metodologie didattiche - strategie - </a:t>
            </a:r>
            <a:r>
              <a:rPr lang="it-IT" sz="80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setting</a:t>
            </a: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it-IT" sz="80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UdA</a:t>
            </a: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</a:t>
            </a:r>
            <a:b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Revisione dei </a:t>
            </a:r>
            <a:r>
              <a:rPr lang="it-IT" sz="80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curricula</a:t>
            </a: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campi di esperienza e discipline</a:t>
            </a:r>
            <a:b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Criteri e strumenti di valutazione e certificazione</a:t>
            </a:r>
            <a:b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Sperimentazione e ricerca-azione.</a:t>
            </a:r>
            <a:b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it-IT" sz="80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275856" y="6093296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1470025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INTERDISCIPLINARIETA’ DEI COMPITI </a:t>
            </a:r>
            <a:endParaRPr lang="it-IT" sz="32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31640" y="2420888"/>
            <a:ext cx="7056784" cy="2448272"/>
          </a:xfrm>
        </p:spPr>
        <p:txBody>
          <a:bodyPr>
            <a:normAutofit fontScale="47500" lnSpcReduction="20000"/>
          </a:bodyPr>
          <a:lstStyle/>
          <a:p>
            <a:pPr algn="l">
              <a:lnSpc>
                <a:spcPct val="160000"/>
              </a:lnSpc>
            </a:pPr>
            <a:r>
              <a:rPr lang="it-IT" sz="4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 </a:t>
            </a:r>
            <a:r>
              <a:rPr lang="it-IT" sz="4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docenti della scuola primaria e secondaria di I grado , </a:t>
            </a:r>
            <a:r>
              <a:rPr lang="it-IT" sz="4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suddivisi nelle tre macro aree disciplinari </a:t>
            </a:r>
            <a:endParaRPr lang="it-IT" sz="42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lnSpc>
                <a:spcPct val="160000"/>
              </a:lnSpc>
            </a:pPr>
            <a:r>
              <a:rPr lang="it-IT" sz="4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(umanistiche</a:t>
            </a:r>
            <a:r>
              <a:rPr lang="it-IT" sz="4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t-IT" sz="4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scientifiche, artistiche</a:t>
            </a:r>
            <a:r>
              <a:rPr lang="it-IT" sz="4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hanno elaborato un primo documento finalizzato ad evidenziare le singole competenze</a:t>
            </a:r>
            <a:r>
              <a:rPr lang="it-IT" sz="3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3400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(V. </a:t>
            </a:r>
            <a:r>
              <a:rPr lang="it-IT" sz="34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Allegato1).</a:t>
            </a:r>
            <a:endParaRPr lang="it-IT" sz="3400" i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059832" y="6165304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INTERDISCIPLINARIETA’ DEI COMPITI  </a:t>
            </a:r>
            <a:endParaRPr lang="it-IT" sz="32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Primo </a:t>
            </a:r>
            <a:r>
              <a:rPr lang="it-IT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compito</a:t>
            </a:r>
            <a:endParaRPr lang="it-IT" sz="20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Condivisione progressiva  </a:t>
            </a: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delle 8 </a:t>
            </a:r>
            <a:r>
              <a:rPr lang="it-IT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competenze in uscita </a:t>
            </a: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dalla 5^ primaria e dalla 3^ </a:t>
            </a:r>
            <a:r>
              <a:rPr lang="it-IT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secondaria, </a:t>
            </a: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trasversali a tutte le discipline, cioè prive di riferimenti disciplinari specifici.</a:t>
            </a:r>
          </a:p>
          <a:p>
            <a:pPr algn="just">
              <a:lnSpc>
                <a:spcPct val="150000"/>
              </a:lnSpc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Declinazione delle competenze di cittadinanza delle 3 aree in relazione all’età:</a:t>
            </a:r>
          </a:p>
          <a:p>
            <a:pPr lvl="0" algn="just">
              <a:lnSpc>
                <a:spcPct val="150000"/>
              </a:lnSpc>
            </a:pPr>
            <a:r>
              <a:rPr lang="it-IT" sz="20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la costruzione del sé</a:t>
            </a:r>
            <a:endParaRPr lang="it-IT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it-IT" sz="20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la relazione con gli altri</a:t>
            </a:r>
            <a:endParaRPr lang="it-IT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algn="just">
              <a:lnSpc>
                <a:spcPct val="150000"/>
              </a:lnSpc>
            </a:pPr>
            <a:r>
              <a:rPr lang="it-IT" sz="20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il  rapporto con la realtà naturale e sociale </a:t>
            </a:r>
            <a:endParaRPr lang="it-IT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it-IT" sz="20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31840" y="6165304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7772400" cy="1296144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INTERDISCIPLINARIETA’ DEI COMPITI </a:t>
            </a:r>
            <a:endParaRPr lang="it-IT" sz="32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43608" y="1700808"/>
            <a:ext cx="7416824" cy="4680520"/>
          </a:xfrm>
        </p:spPr>
        <p:txBody>
          <a:bodyPr>
            <a:normAutofit fontScale="25000" lnSpcReduction="20000"/>
          </a:bodyPr>
          <a:lstStyle/>
          <a:p>
            <a:r>
              <a:rPr lang="it-IT" sz="8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Secondo compito:</a:t>
            </a:r>
            <a:endParaRPr lang="it-IT" sz="80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8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competenze – processi - abilità</a:t>
            </a:r>
            <a:endParaRPr lang="it-IT" sz="80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sz="5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it-IT" sz="5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sz="7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 </a:t>
            </a:r>
            <a:r>
              <a:rPr lang="it-IT" sz="7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docenti in questo 2° documento hanno cercato di </a:t>
            </a:r>
            <a:r>
              <a:rPr lang="it-IT" sz="7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unire e  </a:t>
            </a:r>
          </a:p>
          <a:p>
            <a:pPr algn="just"/>
            <a:r>
              <a:rPr lang="it-IT" sz="7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mettere  </a:t>
            </a:r>
            <a:r>
              <a:rPr lang="it-IT" sz="7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relazione le singole competenze, declinate in </a:t>
            </a:r>
            <a:endParaRPr lang="it-IT" sz="72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sz="7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progressione</a:t>
            </a:r>
            <a:r>
              <a:rPr lang="it-IT" sz="7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 con:</a:t>
            </a:r>
          </a:p>
          <a:p>
            <a:pPr algn="just">
              <a:lnSpc>
                <a:spcPct val="170000"/>
              </a:lnSpc>
              <a:buFont typeface="Arial" pitchFamily="34" charset="0"/>
              <a:buChar char="•"/>
            </a:pPr>
            <a:r>
              <a:rPr lang="it-IT" sz="80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 </a:t>
            </a:r>
            <a:r>
              <a:rPr lang="it-IT" sz="80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processi</a:t>
            </a:r>
          </a:p>
          <a:p>
            <a:pPr lvl="0" algn="just">
              <a:lnSpc>
                <a:spcPct val="170000"/>
              </a:lnSpc>
              <a:buFont typeface="Arial" pitchFamily="34" charset="0"/>
              <a:buChar char="•"/>
            </a:pPr>
            <a:r>
              <a:rPr lang="it-IT" sz="80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abilità</a:t>
            </a:r>
          </a:p>
          <a:p>
            <a:pPr lvl="0" algn="just">
              <a:lnSpc>
                <a:spcPct val="170000"/>
              </a:lnSpc>
              <a:buFont typeface="Arial" pitchFamily="34" charset="0"/>
              <a:buChar char="•"/>
            </a:pPr>
            <a:r>
              <a:rPr lang="it-IT" sz="80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conoscenze trasversali e specifiche di ciascuna area disciplinare</a:t>
            </a:r>
          </a:p>
          <a:p>
            <a:pPr lvl="0" algn="just">
              <a:lnSpc>
                <a:spcPct val="170000"/>
              </a:lnSpc>
              <a:buFont typeface="Arial" pitchFamily="34" charset="0"/>
              <a:buChar char="•"/>
            </a:pPr>
            <a:r>
              <a:rPr lang="it-IT" sz="80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atteggiamenti/comportamenti</a:t>
            </a:r>
          </a:p>
          <a:p>
            <a:pPr algn="just">
              <a:lnSpc>
                <a:spcPct val="170000"/>
              </a:lnSpc>
            </a:pPr>
            <a:r>
              <a:rPr lang="it-IT" sz="6400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(V. </a:t>
            </a:r>
            <a:r>
              <a:rPr lang="it-IT" sz="64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allegato 2).</a:t>
            </a:r>
            <a:endParaRPr lang="it-IT" sz="6400" i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70000"/>
              </a:lnSpc>
            </a:pPr>
            <a:r>
              <a:rPr lang="it-IT" sz="50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059113" y="5734050"/>
            <a:ext cx="2809875" cy="647700"/>
            <a:chOff x="1927" y="3475"/>
            <a:chExt cx="1770" cy="408"/>
          </a:xfrm>
        </p:grpSpPr>
        <p:sp>
          <p:nvSpPr>
            <p:cNvPr id="46116" name="AutoShape 3"/>
            <p:cNvSpPr>
              <a:spLocks noChangeArrowheads="1"/>
            </p:cNvSpPr>
            <p:nvPr/>
          </p:nvSpPr>
          <p:spPr bwMode="auto">
            <a:xfrm>
              <a:off x="1927" y="3475"/>
              <a:ext cx="1770" cy="408"/>
            </a:xfrm>
            <a:prstGeom prst="cube">
              <a:avLst>
                <a:gd name="adj" fmla="val 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endParaRPr lang="it-IT" sz="2400" b="0">
                <a:solidFill>
                  <a:schemeClr val="tx1"/>
                </a:solidFill>
                <a:latin typeface="Tahoma" pitchFamily="34" charset="0"/>
                <a:cs typeface="Arial" pitchFamily="34" charset="0"/>
              </a:endParaRPr>
            </a:p>
          </p:txBody>
        </p:sp>
        <p:sp>
          <p:nvSpPr>
            <p:cNvPr id="46117" name="Rectangle 4"/>
            <p:cNvSpPr>
              <a:spLocks noChangeArrowheads="1"/>
            </p:cNvSpPr>
            <p:nvPr/>
          </p:nvSpPr>
          <p:spPr bwMode="auto">
            <a:xfrm>
              <a:off x="1973" y="3611"/>
              <a:ext cx="1588" cy="231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sz="1800">
                  <a:solidFill>
                    <a:schemeClr val="tx1"/>
                  </a:solidFill>
                  <a:cs typeface="Arial" pitchFamily="34" charset="0"/>
                </a:rPr>
                <a:t>Imparare ad imparare</a:t>
              </a:r>
              <a:r>
                <a:rPr lang="it-IT" sz="1800" b="0">
                  <a:solidFill>
                    <a:schemeClr val="tx1"/>
                  </a:solidFill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635375" y="2492375"/>
            <a:ext cx="1800225" cy="792163"/>
            <a:chOff x="2245" y="1570"/>
            <a:chExt cx="1134" cy="499"/>
          </a:xfrm>
        </p:grpSpPr>
        <p:sp>
          <p:nvSpPr>
            <p:cNvPr id="46114" name="AutoShape 6"/>
            <p:cNvSpPr>
              <a:spLocks noChangeArrowheads="1"/>
            </p:cNvSpPr>
            <p:nvPr/>
          </p:nvSpPr>
          <p:spPr bwMode="auto">
            <a:xfrm>
              <a:off x="2245" y="1570"/>
              <a:ext cx="1134" cy="499"/>
            </a:xfrm>
            <a:prstGeom prst="cube">
              <a:avLst>
                <a:gd name="adj" fmla="val 25000"/>
              </a:avLst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endParaRPr lang="it-IT" sz="2400" b="0">
                <a:solidFill>
                  <a:schemeClr val="tx1"/>
                </a:solidFill>
                <a:latin typeface="Tahoma" pitchFamily="34" charset="0"/>
                <a:cs typeface="Arial" pitchFamily="34" charset="0"/>
              </a:endParaRPr>
            </a:p>
          </p:txBody>
        </p:sp>
        <p:sp>
          <p:nvSpPr>
            <p:cNvPr id="46115" name="Rectangle 7"/>
            <p:cNvSpPr>
              <a:spLocks noChangeArrowheads="1"/>
            </p:cNvSpPr>
            <p:nvPr/>
          </p:nvSpPr>
          <p:spPr bwMode="auto">
            <a:xfrm>
              <a:off x="2336" y="1752"/>
              <a:ext cx="863" cy="237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sz="1800">
                  <a:solidFill>
                    <a:schemeClr val="tx1"/>
                  </a:solidFill>
                  <a:cs typeface="Arial" pitchFamily="34" charset="0"/>
                </a:rPr>
                <a:t>Progettare</a:t>
              </a:r>
              <a:r>
                <a:rPr lang="it-IT" sz="1800" b="0">
                  <a:solidFill>
                    <a:schemeClr val="tx1"/>
                  </a:solidFill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3563938" y="809625"/>
            <a:ext cx="1943100" cy="647700"/>
            <a:chOff x="4241" y="164"/>
            <a:chExt cx="1224" cy="408"/>
          </a:xfrm>
        </p:grpSpPr>
        <p:sp>
          <p:nvSpPr>
            <p:cNvPr id="46112" name="AutoShape 9"/>
            <p:cNvSpPr>
              <a:spLocks noChangeArrowheads="1"/>
            </p:cNvSpPr>
            <p:nvPr/>
          </p:nvSpPr>
          <p:spPr bwMode="auto">
            <a:xfrm>
              <a:off x="4241" y="164"/>
              <a:ext cx="1224" cy="408"/>
            </a:xfrm>
            <a:prstGeom prst="cube">
              <a:avLst>
                <a:gd name="adj" fmla="val 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endParaRPr lang="it-IT" sz="2400" b="0">
                <a:solidFill>
                  <a:schemeClr val="tx1"/>
                </a:solidFill>
                <a:latin typeface="Tahoma" pitchFamily="34" charset="0"/>
                <a:cs typeface="Arial" pitchFamily="34" charset="0"/>
              </a:endParaRPr>
            </a:p>
          </p:txBody>
        </p:sp>
        <p:sp>
          <p:nvSpPr>
            <p:cNvPr id="46113" name="Rectangle 10"/>
            <p:cNvSpPr>
              <a:spLocks noChangeArrowheads="1"/>
            </p:cNvSpPr>
            <p:nvPr/>
          </p:nvSpPr>
          <p:spPr bwMode="auto">
            <a:xfrm>
              <a:off x="4332" y="300"/>
              <a:ext cx="988" cy="231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sz="1800">
                  <a:solidFill>
                    <a:schemeClr val="tx1"/>
                  </a:solidFill>
                  <a:cs typeface="Arial" pitchFamily="34" charset="0"/>
                </a:rPr>
                <a:t>Comunicare</a:t>
              </a:r>
              <a:r>
                <a:rPr lang="it-IT" sz="1800" b="0">
                  <a:solidFill>
                    <a:schemeClr val="tx1"/>
                  </a:solidFill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1187450" y="1817688"/>
            <a:ext cx="2160588" cy="1008062"/>
            <a:chOff x="385" y="2251"/>
            <a:chExt cx="1361" cy="635"/>
          </a:xfrm>
        </p:grpSpPr>
        <p:sp>
          <p:nvSpPr>
            <p:cNvPr id="46110" name="AutoShape 12"/>
            <p:cNvSpPr>
              <a:spLocks noChangeArrowheads="1"/>
            </p:cNvSpPr>
            <p:nvPr/>
          </p:nvSpPr>
          <p:spPr bwMode="auto">
            <a:xfrm>
              <a:off x="385" y="2251"/>
              <a:ext cx="1361" cy="635"/>
            </a:xfrm>
            <a:prstGeom prst="cube">
              <a:avLst>
                <a:gd name="adj" fmla="val 25000"/>
              </a:avLst>
            </a:prstGeom>
            <a:solidFill>
              <a:srgbClr val="33CCCC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endParaRPr lang="it-IT" sz="2400" b="0">
                <a:solidFill>
                  <a:schemeClr val="tx1"/>
                </a:solidFill>
                <a:latin typeface="Tahoma" pitchFamily="34" charset="0"/>
                <a:cs typeface="Arial" pitchFamily="34" charset="0"/>
              </a:endParaRPr>
            </a:p>
          </p:txBody>
        </p:sp>
        <p:sp>
          <p:nvSpPr>
            <p:cNvPr id="46111" name="Rectangle 13"/>
            <p:cNvSpPr>
              <a:spLocks noChangeArrowheads="1"/>
            </p:cNvSpPr>
            <p:nvPr/>
          </p:nvSpPr>
          <p:spPr bwMode="auto">
            <a:xfrm>
              <a:off x="476" y="2432"/>
              <a:ext cx="1070" cy="404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sz="1800" dirty="0">
                  <a:solidFill>
                    <a:schemeClr val="tx1"/>
                  </a:solidFill>
                  <a:cs typeface="Arial" pitchFamily="34" charset="0"/>
                </a:rPr>
                <a:t>Collaborare </a:t>
              </a:r>
            </a:p>
            <a:p>
              <a:pPr algn="ctr"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sz="1800" dirty="0">
                  <a:solidFill>
                    <a:schemeClr val="tx1"/>
                  </a:solidFill>
                  <a:cs typeface="Arial" pitchFamily="34" charset="0"/>
                </a:rPr>
                <a:t>e partecipare</a:t>
              </a:r>
              <a:r>
                <a:rPr lang="it-IT" sz="1800" b="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5435600" y="1746250"/>
            <a:ext cx="3095625" cy="742950"/>
            <a:chOff x="612" y="2069"/>
            <a:chExt cx="1950" cy="516"/>
          </a:xfrm>
        </p:grpSpPr>
        <p:sp>
          <p:nvSpPr>
            <p:cNvPr id="46108" name="AutoShape 15"/>
            <p:cNvSpPr>
              <a:spLocks noChangeArrowheads="1"/>
            </p:cNvSpPr>
            <p:nvPr/>
          </p:nvSpPr>
          <p:spPr bwMode="auto">
            <a:xfrm>
              <a:off x="612" y="2069"/>
              <a:ext cx="1950" cy="499"/>
            </a:xfrm>
            <a:prstGeom prst="cube">
              <a:avLst>
                <a:gd name="adj" fmla="val 25000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endParaRPr lang="it-IT" sz="2400" b="0">
                <a:solidFill>
                  <a:schemeClr val="tx1"/>
                </a:solidFill>
                <a:latin typeface="Tahoma" pitchFamily="34" charset="0"/>
                <a:cs typeface="Arial" pitchFamily="34" charset="0"/>
              </a:endParaRPr>
            </a:p>
          </p:txBody>
        </p:sp>
        <p:sp>
          <p:nvSpPr>
            <p:cNvPr id="46109" name="Rectangle 16"/>
            <p:cNvSpPr>
              <a:spLocks noChangeArrowheads="1"/>
            </p:cNvSpPr>
            <p:nvPr/>
          </p:nvSpPr>
          <p:spPr bwMode="auto">
            <a:xfrm>
              <a:off x="612" y="2139"/>
              <a:ext cx="1820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sz="1800">
                  <a:solidFill>
                    <a:schemeClr val="tx1"/>
                  </a:solidFill>
                  <a:cs typeface="Arial" pitchFamily="34" charset="0"/>
                </a:rPr>
                <a:t>Agire in modo autonomo</a:t>
              </a:r>
            </a:p>
            <a:p>
              <a:pPr algn="ctr"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sz="1800">
                  <a:solidFill>
                    <a:schemeClr val="tx1"/>
                  </a:solidFill>
                  <a:cs typeface="Arial" pitchFamily="34" charset="0"/>
                </a:rPr>
                <a:t>e responsabile</a:t>
              </a:r>
              <a:r>
                <a:rPr lang="it-IT" sz="1800" b="0">
                  <a:solidFill>
                    <a:schemeClr val="tx1"/>
                  </a:solidFill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3635375" y="4508500"/>
            <a:ext cx="1657350" cy="863600"/>
            <a:chOff x="2290" y="2704"/>
            <a:chExt cx="1044" cy="544"/>
          </a:xfrm>
        </p:grpSpPr>
        <p:sp>
          <p:nvSpPr>
            <p:cNvPr id="46106" name="AutoShape 18"/>
            <p:cNvSpPr>
              <a:spLocks noChangeArrowheads="1"/>
            </p:cNvSpPr>
            <p:nvPr/>
          </p:nvSpPr>
          <p:spPr bwMode="auto">
            <a:xfrm>
              <a:off x="2290" y="2704"/>
              <a:ext cx="1044" cy="544"/>
            </a:xfrm>
            <a:prstGeom prst="cube">
              <a:avLst>
                <a:gd name="adj" fmla="val 25000"/>
              </a:avLst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endParaRPr lang="it-IT" sz="2400" b="0">
                <a:solidFill>
                  <a:schemeClr val="tx1"/>
                </a:solidFill>
                <a:latin typeface="Tahoma" pitchFamily="34" charset="0"/>
                <a:cs typeface="Arial" pitchFamily="34" charset="0"/>
              </a:endParaRPr>
            </a:p>
          </p:txBody>
        </p:sp>
        <p:sp>
          <p:nvSpPr>
            <p:cNvPr id="46107" name="Rectangle 19"/>
            <p:cNvSpPr>
              <a:spLocks noChangeArrowheads="1"/>
            </p:cNvSpPr>
            <p:nvPr/>
          </p:nvSpPr>
          <p:spPr bwMode="auto">
            <a:xfrm>
              <a:off x="2381" y="2840"/>
              <a:ext cx="76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sz="1800">
                  <a:solidFill>
                    <a:schemeClr val="tx1"/>
                  </a:solidFill>
                  <a:cs typeface="Arial" pitchFamily="34" charset="0"/>
                </a:rPr>
                <a:t>Risolvere</a:t>
              </a:r>
            </a:p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sz="1800">
                  <a:solidFill>
                    <a:schemeClr val="tx1"/>
                  </a:solidFill>
                  <a:cs typeface="Arial" pitchFamily="34" charset="0"/>
                </a:rPr>
                <a:t>problemi</a:t>
              </a:r>
              <a:r>
                <a:rPr lang="it-IT" sz="1800" b="0">
                  <a:solidFill>
                    <a:schemeClr val="tx1"/>
                  </a:solidFill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539750" y="3644900"/>
            <a:ext cx="3313113" cy="863600"/>
            <a:chOff x="113" y="3657"/>
            <a:chExt cx="2087" cy="544"/>
          </a:xfrm>
        </p:grpSpPr>
        <p:sp>
          <p:nvSpPr>
            <p:cNvPr id="46104" name="AutoShape 21"/>
            <p:cNvSpPr>
              <a:spLocks noChangeArrowheads="1"/>
            </p:cNvSpPr>
            <p:nvPr/>
          </p:nvSpPr>
          <p:spPr bwMode="auto">
            <a:xfrm>
              <a:off x="113" y="3657"/>
              <a:ext cx="2087" cy="544"/>
            </a:xfrm>
            <a:prstGeom prst="cube">
              <a:avLst>
                <a:gd name="adj" fmla="val 25000"/>
              </a:avLst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endParaRPr lang="it-IT" sz="2400" b="0">
                <a:solidFill>
                  <a:schemeClr val="tx1"/>
                </a:solidFill>
                <a:latin typeface="Tahoma" pitchFamily="34" charset="0"/>
                <a:cs typeface="Arial" pitchFamily="34" charset="0"/>
              </a:endParaRPr>
            </a:p>
          </p:txBody>
        </p:sp>
        <p:sp>
          <p:nvSpPr>
            <p:cNvPr id="46105" name="Rectangle 22"/>
            <p:cNvSpPr>
              <a:spLocks noChangeArrowheads="1"/>
            </p:cNvSpPr>
            <p:nvPr/>
          </p:nvSpPr>
          <p:spPr bwMode="auto">
            <a:xfrm>
              <a:off x="204" y="3793"/>
              <a:ext cx="1809" cy="404"/>
            </a:xfrm>
            <a:prstGeom prst="rect">
              <a:avLst/>
            </a:prstGeom>
            <a:solidFill>
              <a:srgbClr val="00CC00"/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sz="1800">
                  <a:solidFill>
                    <a:schemeClr val="tx1"/>
                  </a:solidFill>
                  <a:cs typeface="Arial" pitchFamily="34" charset="0"/>
                </a:rPr>
                <a:t>Individuare collegamenti</a:t>
              </a:r>
            </a:p>
            <a:p>
              <a:pPr algn="ctr"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sz="1800">
                  <a:solidFill>
                    <a:schemeClr val="tx1"/>
                  </a:solidFill>
                  <a:cs typeface="Arial" pitchFamily="34" charset="0"/>
                </a:rPr>
                <a:t>e relazioni</a:t>
              </a:r>
              <a:r>
                <a:rPr lang="it-IT" sz="1800" b="0">
                  <a:solidFill>
                    <a:schemeClr val="tx1"/>
                  </a:solidFill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5364163" y="3978275"/>
            <a:ext cx="3097212" cy="792163"/>
            <a:chOff x="3651" y="3657"/>
            <a:chExt cx="1951" cy="499"/>
          </a:xfrm>
        </p:grpSpPr>
        <p:sp>
          <p:nvSpPr>
            <p:cNvPr id="46102" name="AutoShape 24"/>
            <p:cNvSpPr>
              <a:spLocks noChangeArrowheads="1"/>
            </p:cNvSpPr>
            <p:nvPr/>
          </p:nvSpPr>
          <p:spPr bwMode="auto">
            <a:xfrm>
              <a:off x="3696" y="3657"/>
              <a:ext cx="1906" cy="499"/>
            </a:xfrm>
            <a:prstGeom prst="cube">
              <a:avLst>
                <a:gd name="adj" fmla="val 25000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endParaRPr lang="it-IT" sz="2400" b="0">
                <a:solidFill>
                  <a:schemeClr val="tx1"/>
                </a:solidFill>
                <a:latin typeface="Tahoma" pitchFamily="34" charset="0"/>
                <a:cs typeface="Arial" pitchFamily="34" charset="0"/>
              </a:endParaRPr>
            </a:p>
          </p:txBody>
        </p:sp>
        <p:sp>
          <p:nvSpPr>
            <p:cNvPr id="46103" name="Rectangle 25"/>
            <p:cNvSpPr>
              <a:spLocks noChangeArrowheads="1"/>
            </p:cNvSpPr>
            <p:nvPr/>
          </p:nvSpPr>
          <p:spPr bwMode="auto">
            <a:xfrm>
              <a:off x="3651" y="3748"/>
              <a:ext cx="186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sz="1800">
                  <a:solidFill>
                    <a:schemeClr val="tx1"/>
                  </a:solidFill>
                  <a:cs typeface="Arial" pitchFamily="34" charset="0"/>
                </a:rPr>
                <a:t>Acquisire ed interpretare</a:t>
              </a:r>
              <a:br>
                <a:rPr lang="it-IT" sz="1800">
                  <a:solidFill>
                    <a:schemeClr val="tx1"/>
                  </a:solidFill>
                  <a:cs typeface="Arial" pitchFamily="34" charset="0"/>
                </a:rPr>
              </a:br>
              <a:r>
                <a:rPr lang="it-IT" sz="1800">
                  <a:solidFill>
                    <a:schemeClr val="tx1"/>
                  </a:solidFill>
                  <a:cs typeface="Arial" pitchFamily="34" charset="0"/>
                </a:rPr>
                <a:t>l'informazione</a:t>
              </a:r>
              <a:r>
                <a:rPr lang="it-IT" sz="1800" b="0">
                  <a:solidFill>
                    <a:schemeClr val="tx1"/>
                  </a:solidFill>
                  <a:cs typeface="Arial" pitchFamily="34" charset="0"/>
                </a:rPr>
                <a:t> </a:t>
              </a:r>
            </a:p>
          </p:txBody>
        </p:sp>
      </p:grpSp>
      <p:sp>
        <p:nvSpPr>
          <p:cNvPr id="46090" name="Line 26"/>
          <p:cNvSpPr>
            <a:spLocks noChangeShapeType="1"/>
          </p:cNvSpPr>
          <p:nvPr/>
        </p:nvSpPr>
        <p:spPr bwMode="auto">
          <a:xfrm flipV="1">
            <a:off x="4427538" y="537368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6091" name="Line 27"/>
          <p:cNvSpPr>
            <a:spLocks noChangeShapeType="1"/>
          </p:cNvSpPr>
          <p:nvPr/>
        </p:nvSpPr>
        <p:spPr bwMode="auto">
          <a:xfrm flipV="1">
            <a:off x="4427538" y="3357563"/>
            <a:ext cx="0" cy="1150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6092" name="Line 28"/>
          <p:cNvSpPr>
            <a:spLocks noChangeShapeType="1"/>
          </p:cNvSpPr>
          <p:nvPr/>
        </p:nvSpPr>
        <p:spPr bwMode="auto">
          <a:xfrm flipV="1">
            <a:off x="4427538" y="1601788"/>
            <a:ext cx="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6093" name="Line 29"/>
          <p:cNvSpPr>
            <a:spLocks noChangeShapeType="1"/>
          </p:cNvSpPr>
          <p:nvPr/>
        </p:nvSpPr>
        <p:spPr bwMode="auto">
          <a:xfrm>
            <a:off x="2195513" y="4508500"/>
            <a:ext cx="1441450" cy="766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6094" name="Line 30"/>
          <p:cNvSpPr>
            <a:spLocks noChangeShapeType="1"/>
          </p:cNvSpPr>
          <p:nvPr/>
        </p:nvSpPr>
        <p:spPr bwMode="auto">
          <a:xfrm>
            <a:off x="2484438" y="2898775"/>
            <a:ext cx="1008062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6095" name="Line 31"/>
          <p:cNvSpPr>
            <a:spLocks noChangeShapeType="1"/>
          </p:cNvSpPr>
          <p:nvPr/>
        </p:nvSpPr>
        <p:spPr bwMode="auto">
          <a:xfrm flipH="1">
            <a:off x="5292725" y="4724400"/>
            <a:ext cx="1655763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6096" name="Line 32"/>
          <p:cNvSpPr>
            <a:spLocks noChangeShapeType="1"/>
          </p:cNvSpPr>
          <p:nvPr/>
        </p:nvSpPr>
        <p:spPr bwMode="auto">
          <a:xfrm flipH="1">
            <a:off x="5508625" y="2538413"/>
            <a:ext cx="1223963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6097" name="Line 33"/>
          <p:cNvSpPr>
            <a:spLocks noChangeShapeType="1"/>
          </p:cNvSpPr>
          <p:nvPr/>
        </p:nvSpPr>
        <p:spPr bwMode="auto">
          <a:xfrm flipV="1">
            <a:off x="2268538" y="3475038"/>
            <a:ext cx="1150937" cy="9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6098" name="Line 34"/>
          <p:cNvSpPr>
            <a:spLocks noChangeShapeType="1"/>
          </p:cNvSpPr>
          <p:nvPr/>
        </p:nvSpPr>
        <p:spPr bwMode="auto">
          <a:xfrm flipH="1" flipV="1">
            <a:off x="5580063" y="3330575"/>
            <a:ext cx="1512887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6099" name="Line 35"/>
          <p:cNvSpPr>
            <a:spLocks noChangeShapeType="1"/>
          </p:cNvSpPr>
          <p:nvPr/>
        </p:nvSpPr>
        <p:spPr bwMode="auto">
          <a:xfrm flipH="1">
            <a:off x="5867400" y="4797425"/>
            <a:ext cx="1368425" cy="1150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6100" name="Line 36"/>
          <p:cNvSpPr>
            <a:spLocks noChangeShapeType="1"/>
          </p:cNvSpPr>
          <p:nvPr/>
        </p:nvSpPr>
        <p:spPr bwMode="auto">
          <a:xfrm>
            <a:off x="1763713" y="4581525"/>
            <a:ext cx="107950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6101" name="Text Box 37"/>
          <p:cNvSpPr txBox="1">
            <a:spLocks noChangeArrowheads="1"/>
          </p:cNvSpPr>
          <p:nvPr/>
        </p:nvSpPr>
        <p:spPr bwMode="auto">
          <a:xfrm>
            <a:off x="827088" y="0"/>
            <a:ext cx="7772400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spcBef>
                <a:spcPts val="2500"/>
              </a:spcBef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COMPETENZE </a:t>
            </a:r>
            <a:r>
              <a:rPr lang="it-IT" sz="3200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sz="32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CITTADINANZA</a:t>
            </a:r>
          </a:p>
        </p:txBody>
      </p:sp>
      <p:sp>
        <p:nvSpPr>
          <p:cNvPr id="38" name="Segnaposto piè di pagina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974081"/>
          </a:xfrm>
        </p:spPr>
        <p:txBody>
          <a:bodyPr>
            <a:normAutofit fontScale="90000"/>
          </a:bodyPr>
          <a:lstStyle/>
          <a:p>
            <a:r>
              <a:rPr lang="it-IT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FONDAMENTI </a:t>
            </a:r>
            <a:r>
              <a:rPr lang="it-IT" sz="3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DELLA DIDATTICA PER  L’APPRENDIMENTO DELLE  </a:t>
            </a:r>
            <a:r>
              <a:rPr lang="it-IT" sz="36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COMPETENZE CHIAVE 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15616" y="2276872"/>
            <a:ext cx="7488832" cy="4176464"/>
          </a:xfrm>
        </p:spPr>
        <p:txBody>
          <a:bodyPr>
            <a:normAutofit fontScale="55000" lnSpcReduction="20000"/>
          </a:bodyPr>
          <a:lstStyle/>
          <a:p>
            <a:pPr algn="l">
              <a:lnSpc>
                <a:spcPct val="160000"/>
              </a:lnSpc>
              <a:buFont typeface="Arial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Centralità </a:t>
            </a:r>
            <a:r>
              <a:rPr lang="it-IT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dell’ alunno/a e del processo di apprendimento</a:t>
            </a:r>
          </a:p>
          <a:p>
            <a:pPr algn="l">
              <a:lnSpc>
                <a:spcPct val="160000"/>
              </a:lnSpc>
            </a:pPr>
            <a:r>
              <a:rPr lang="it-IT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• Docente come mediatore e facilitatore</a:t>
            </a:r>
          </a:p>
          <a:p>
            <a:pPr algn="l">
              <a:lnSpc>
                <a:spcPct val="160000"/>
              </a:lnSpc>
            </a:pPr>
            <a:r>
              <a:rPr lang="it-IT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• Assunzione di responsabilità educativa del docente/educatore</a:t>
            </a:r>
          </a:p>
          <a:p>
            <a:pPr algn="l">
              <a:lnSpc>
                <a:spcPct val="160000"/>
              </a:lnSpc>
            </a:pPr>
            <a:r>
              <a:rPr lang="it-IT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• Flessibilità didattica: metodo induttivo, </a:t>
            </a:r>
            <a:r>
              <a:rPr lang="it-IT" dirty="0" err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peer-tutoring</a:t>
            </a:r>
            <a:r>
              <a:rPr lang="it-IT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t-IT" dirty="0" err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laboratorialità</a:t>
            </a:r>
            <a:r>
              <a:rPr lang="it-IT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approccio collaborativo; apprendimento sociale in contesto significativo</a:t>
            </a:r>
          </a:p>
          <a:p>
            <a:pPr algn="l">
              <a:lnSpc>
                <a:spcPct val="160000"/>
              </a:lnSpc>
            </a:pPr>
            <a:r>
              <a:rPr lang="it-IT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• Valorizzazione dell’esperienza</a:t>
            </a:r>
          </a:p>
          <a:p>
            <a:pPr algn="l">
              <a:lnSpc>
                <a:spcPct val="160000"/>
              </a:lnSpc>
            </a:pPr>
            <a:r>
              <a:rPr lang="it-IT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• Attenzione ai processi metodologici </a:t>
            </a:r>
            <a:r>
              <a:rPr lang="it-IT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 </a:t>
            </a:r>
            <a:r>
              <a:rPr lang="it-IT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strategici e alla dimensione relazionale e </a:t>
            </a:r>
            <a:r>
              <a:rPr lang="it-IT" dirty="0" err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disposizionale</a:t>
            </a:r>
            <a:endParaRPr lang="it-IT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059832" y="6309320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7772400" cy="1470025"/>
          </a:xfrm>
        </p:spPr>
        <p:txBody>
          <a:bodyPr>
            <a:no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FONDAMENTI DELLA DIDATTICA PER  L’APPRENDIMENTO DELLE  COMPETENZE CHIAVE</a:t>
            </a:r>
            <a:endParaRPr lang="it-IT" sz="32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43608" y="2276872"/>
            <a:ext cx="6912768" cy="3960440"/>
          </a:xfrm>
        </p:spPr>
        <p:txBody>
          <a:bodyPr>
            <a:noAutofit/>
          </a:bodyPr>
          <a:lstStyle/>
          <a:p>
            <a:pPr algn="l">
              <a:lnSpc>
                <a:spcPct val="170000"/>
              </a:lnSpc>
            </a:pPr>
            <a:r>
              <a:rPr lang="it-IT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• Acquisizione di una modalità riflessiva per rappresentare l’esperienza, attribuirle significato, acquisire </a:t>
            </a:r>
            <a:r>
              <a:rPr lang="it-IT" sz="20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metacognizione</a:t>
            </a:r>
            <a:endParaRPr lang="it-IT" sz="20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lnSpc>
                <a:spcPct val="170000"/>
              </a:lnSpc>
            </a:pPr>
            <a:r>
              <a:rPr lang="it-IT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• Attenzione agli aspetti </a:t>
            </a:r>
            <a:r>
              <a:rPr lang="it-IT" sz="20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affettivo-emotivi</a:t>
            </a:r>
            <a:r>
              <a:rPr lang="it-IT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dell’apprendimento</a:t>
            </a:r>
          </a:p>
          <a:p>
            <a:pPr algn="l">
              <a:lnSpc>
                <a:spcPct val="170000"/>
              </a:lnSpc>
            </a:pPr>
            <a:r>
              <a:rPr lang="it-IT" sz="2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• Attribuzione di autonomia e responsabilità all’allievo attraverso i compiti significativi.</a:t>
            </a:r>
            <a:endParaRPr lang="it-IT" sz="20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Centro Salesiano Don Bosco - Treviglio-  Docente del Giudice Andrea</a:t>
            </a:r>
            <a:endParaRPr lang="it-I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Oval 17"/>
          <p:cNvSpPr>
            <a:spLocks noChangeArrowheads="1"/>
          </p:cNvSpPr>
          <p:nvPr/>
        </p:nvSpPr>
        <p:spPr bwMode="auto">
          <a:xfrm>
            <a:off x="3282950" y="2781300"/>
            <a:ext cx="3168650" cy="12969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>
              <a:spcBef>
                <a:spcPct val="0"/>
              </a:spcBef>
              <a:buClrTx/>
              <a:buSzTx/>
              <a:buFontTx/>
              <a:buNone/>
            </a:pPr>
            <a:endParaRPr lang="it-IT" sz="2400" b="0">
              <a:solidFill>
                <a:schemeClr val="tx1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01775" y="333375"/>
            <a:ext cx="7031038" cy="64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anchor="b">
            <a:normAutofit/>
          </a:bodyPr>
          <a:lstStyle/>
          <a:p>
            <a:pPr eaLnBrk="1" hangingPunct="1"/>
            <a:r>
              <a:rPr lang="it-IT" sz="3200" b="1" dirty="0" smtClean="0">
                <a:solidFill>
                  <a:srgbClr val="FF0000"/>
                </a:solidFill>
              </a:rPr>
              <a:t>UN COSTRUTTO COMPLESSO</a:t>
            </a:r>
          </a:p>
        </p:txBody>
      </p:sp>
      <p:sp>
        <p:nvSpPr>
          <p:cNvPr id="35844" name="Text Box 3"/>
          <p:cNvSpPr txBox="1">
            <a:spLocks noChangeArrowheads="1"/>
          </p:cNvSpPr>
          <p:nvPr/>
        </p:nvSpPr>
        <p:spPr bwMode="auto">
          <a:xfrm>
            <a:off x="893763" y="1792288"/>
            <a:ext cx="24479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  <a:buClrTx/>
              <a:buSzTx/>
              <a:buFontTx/>
              <a:buNone/>
            </a:pPr>
            <a:r>
              <a:rPr lang="it-IT" sz="2400" b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Aver acquisito un metodo di lavoro</a:t>
            </a:r>
          </a:p>
        </p:txBody>
      </p:sp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796925" y="4149725"/>
            <a:ext cx="19446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  <a:buClrTx/>
              <a:buSzTx/>
              <a:buFontTx/>
              <a:buNone/>
            </a:pPr>
            <a:r>
              <a:rPr lang="it-IT" sz="2400" b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Saper affrontare difficoltà</a:t>
            </a:r>
          </a:p>
        </p:txBody>
      </p:sp>
      <p:sp>
        <p:nvSpPr>
          <p:cNvPr id="35846" name="Text Box 5"/>
          <p:cNvSpPr txBox="1">
            <a:spLocks noChangeArrowheads="1"/>
          </p:cNvSpPr>
          <p:nvPr/>
        </p:nvSpPr>
        <p:spPr bwMode="auto">
          <a:xfrm>
            <a:off x="6732588" y="1981200"/>
            <a:ext cx="22320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  <a:buClrTx/>
              <a:buSzTx/>
              <a:buFontTx/>
              <a:buNone/>
            </a:pPr>
            <a:r>
              <a:rPr lang="it-IT" sz="2400" b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Stabilire e gestire relazioni</a:t>
            </a:r>
          </a:p>
        </p:txBody>
      </p:sp>
      <p:sp>
        <p:nvSpPr>
          <p:cNvPr id="35847" name="Text Box 6"/>
          <p:cNvSpPr txBox="1">
            <a:spLocks noChangeArrowheads="1"/>
          </p:cNvSpPr>
          <p:nvPr/>
        </p:nvSpPr>
        <p:spPr bwMode="auto">
          <a:xfrm>
            <a:off x="6310313" y="3921125"/>
            <a:ext cx="2663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  <a:buClrTx/>
              <a:buSzTx/>
              <a:buFontTx/>
              <a:buNone/>
            </a:pPr>
            <a:r>
              <a:rPr lang="it-IT" sz="2400" b="0">
                <a:solidFill>
                  <a:schemeClr val="tx1"/>
                </a:solidFill>
                <a:latin typeface="Tahoma" pitchFamily="34" charset="0"/>
                <a:cs typeface="Arial" pitchFamily="34" charset="0"/>
              </a:rPr>
              <a:t>Riflettere su se stessi e valutarsi</a:t>
            </a:r>
          </a:p>
        </p:txBody>
      </p:sp>
      <p:sp>
        <p:nvSpPr>
          <p:cNvPr id="35848" name="Text Box 7"/>
          <p:cNvSpPr txBox="1">
            <a:spLocks noChangeArrowheads="1"/>
          </p:cNvSpPr>
          <p:nvPr/>
        </p:nvSpPr>
        <p:spPr bwMode="auto">
          <a:xfrm>
            <a:off x="3355975" y="3170238"/>
            <a:ext cx="30241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  <a:buClrTx/>
              <a:buSzTx/>
              <a:buFontTx/>
              <a:buNone/>
            </a:pPr>
            <a:r>
              <a:rPr lang="it-IT" sz="28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competenza</a:t>
            </a:r>
          </a:p>
        </p:txBody>
      </p:sp>
      <p:sp>
        <p:nvSpPr>
          <p:cNvPr id="35849" name="Line 8"/>
          <p:cNvSpPr>
            <a:spLocks noChangeShapeType="1"/>
          </p:cNvSpPr>
          <p:nvPr/>
        </p:nvSpPr>
        <p:spPr bwMode="auto">
          <a:xfrm flipH="1">
            <a:off x="2720975" y="4021138"/>
            <a:ext cx="93503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5850" name="Line 9"/>
          <p:cNvSpPr>
            <a:spLocks noChangeShapeType="1"/>
          </p:cNvSpPr>
          <p:nvPr/>
        </p:nvSpPr>
        <p:spPr bwMode="auto">
          <a:xfrm flipH="1" flipV="1">
            <a:off x="2636838" y="2781300"/>
            <a:ext cx="719137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5851" name="Line 10"/>
          <p:cNvSpPr>
            <a:spLocks noChangeShapeType="1"/>
          </p:cNvSpPr>
          <p:nvPr/>
        </p:nvSpPr>
        <p:spPr bwMode="auto">
          <a:xfrm flipH="1" flipV="1">
            <a:off x="4891088" y="19891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5852" name="Line 11"/>
          <p:cNvSpPr>
            <a:spLocks noChangeShapeType="1"/>
          </p:cNvSpPr>
          <p:nvPr/>
        </p:nvSpPr>
        <p:spPr bwMode="auto">
          <a:xfrm>
            <a:off x="5586413" y="3897313"/>
            <a:ext cx="793750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auto">
          <a:xfrm flipV="1">
            <a:off x="6048375" y="2620963"/>
            <a:ext cx="9366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>
            <a:off x="4572000" y="4152900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5855" name="Rectangle 15"/>
          <p:cNvSpPr>
            <a:spLocks noChangeArrowheads="1"/>
          </p:cNvSpPr>
          <p:nvPr/>
        </p:nvSpPr>
        <p:spPr bwMode="auto">
          <a:xfrm>
            <a:off x="2627784" y="4797152"/>
            <a:ext cx="37449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>
              <a:spcBef>
                <a:spcPct val="0"/>
              </a:spcBef>
              <a:buClrTx/>
              <a:buSzTx/>
              <a:buFontTx/>
              <a:buNone/>
            </a:pPr>
            <a:r>
              <a:rPr lang="it-IT" sz="2400" b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Aver accumulato una molteplicità di esperienze</a:t>
            </a:r>
          </a:p>
        </p:txBody>
      </p:sp>
      <p:sp>
        <p:nvSpPr>
          <p:cNvPr id="35856" name="Text Box 18"/>
          <p:cNvSpPr txBox="1">
            <a:spLocks noChangeArrowheads="1"/>
          </p:cNvSpPr>
          <p:nvPr/>
        </p:nvSpPr>
        <p:spPr bwMode="auto">
          <a:xfrm>
            <a:off x="3635375" y="1184275"/>
            <a:ext cx="30241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  <a:buClrTx/>
              <a:buSzTx/>
              <a:buFontTx/>
              <a:buNone/>
            </a:pPr>
            <a:r>
              <a:rPr lang="it-IT" sz="2400" b="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Possedere conoscenze e abilità</a:t>
            </a:r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3131840" y="6237312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</a:t>
            </a:r>
            <a:r>
              <a:rPr lang="it-IT" dirty="0" smtClean="0"/>
              <a:t>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>
            <a:normAutofit/>
          </a:bodyPr>
          <a:lstStyle/>
          <a:p>
            <a:r>
              <a:rPr lang="it-IT" sz="32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COMPETENZE E DIDATTICA</a:t>
            </a:r>
            <a:endParaRPr lang="it-IT" sz="32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9632" y="1772816"/>
            <a:ext cx="6768752" cy="3816424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70000"/>
              </a:lnSpc>
            </a:pP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E’ indubbio che per sviluppare competenze occorra utilizzare una didattica adeguata. </a:t>
            </a:r>
          </a:p>
          <a:p>
            <a:pPr algn="l">
              <a:lnSpc>
                <a:spcPct val="170000"/>
              </a:lnSpc>
            </a:pP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sollecitazione verso le competenze può essere un’occasione per “fare un passo indietro” e ripensare le nostre pratiche didattiche. </a:t>
            </a:r>
          </a:p>
          <a:p>
            <a:pPr algn="l">
              <a:lnSpc>
                <a:spcPct val="170000"/>
              </a:lnSpc>
            </a:pPr>
            <a:r>
              <a:rPr lang="it-IT" sz="80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 strategie didattiche che ognuno di noi ha sviluppato sono in relazione alla personale concezione dell’insegnamento. </a:t>
            </a:r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31840" y="6237312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611560" y="332656"/>
            <a:ext cx="72728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DIDATTICA  COSTRUTTIVISTA</a:t>
            </a:r>
            <a:endParaRPr lang="it-IT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457200" y="914400"/>
            <a:ext cx="754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it-IT" dirty="0">
                <a:solidFill>
                  <a:srgbClr val="990000"/>
                </a:solidFill>
                <a:latin typeface="Arial" pitchFamily="34" charset="0"/>
              </a:rPr>
              <a:t> </a:t>
            </a:r>
            <a:r>
              <a:rPr lang="it-IT" dirty="0">
                <a:solidFill>
                  <a:srgbClr val="99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Costruzione e non riproduzione.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533400" y="1752600"/>
            <a:ext cx="6705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it-IT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it-IT" sz="2000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Rappresentare la complessità della realtà.</a:t>
            </a: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533400" y="2743200"/>
            <a:ext cx="7543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it-IT" dirty="0">
                <a:solidFill>
                  <a:srgbClr val="990000"/>
                </a:solidFill>
                <a:latin typeface="Arial" pitchFamily="34" charset="0"/>
              </a:rPr>
              <a:t> </a:t>
            </a:r>
            <a:r>
              <a:rPr lang="it-IT" sz="2000" dirty="0">
                <a:solidFill>
                  <a:srgbClr val="990000"/>
                </a:solidFill>
                <a:latin typeface="Arial" pitchFamily="34" charset="0"/>
              </a:rPr>
              <a:t>Situazioni di apprendimento basate su casi reali.</a:t>
            </a: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533400" y="3581400"/>
            <a:ext cx="6705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it-IT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it-IT" sz="2000" dirty="0">
                <a:solidFill>
                  <a:srgbClr val="000099"/>
                </a:solidFill>
                <a:latin typeface="Arial" pitchFamily="34" charset="0"/>
              </a:rPr>
              <a:t>Rappresentazioni multiple della realtà.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533400" y="5181600"/>
            <a:ext cx="579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it-IT" dirty="0">
                <a:solidFill>
                  <a:srgbClr val="000099"/>
                </a:solidFill>
                <a:latin typeface="Arial" pitchFamily="34" charset="0"/>
              </a:rPr>
              <a:t> </a:t>
            </a:r>
            <a:r>
              <a:rPr lang="it-IT" sz="2000" dirty="0">
                <a:solidFill>
                  <a:srgbClr val="000099"/>
                </a:solidFill>
                <a:latin typeface="Arial" pitchFamily="34" charset="0"/>
              </a:rPr>
              <a:t>Pratiche riflessive e </a:t>
            </a:r>
            <a:r>
              <a:rPr lang="it-IT" sz="2000" dirty="0" err="1">
                <a:solidFill>
                  <a:srgbClr val="000099"/>
                </a:solidFill>
                <a:latin typeface="Arial" pitchFamily="34" charset="0"/>
              </a:rPr>
              <a:t>metacognitive</a:t>
            </a:r>
            <a:endParaRPr lang="it-IT" sz="2000" dirty="0">
              <a:solidFill>
                <a:srgbClr val="000099"/>
              </a:solidFill>
              <a:latin typeface="Arial" pitchFamily="34" charset="0"/>
            </a:endParaRPr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533400" y="4419600"/>
            <a:ext cx="571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it-IT" dirty="0">
                <a:solidFill>
                  <a:srgbClr val="990000"/>
                </a:solidFill>
                <a:latin typeface="Arial" pitchFamily="34" charset="0"/>
              </a:rPr>
              <a:t> </a:t>
            </a:r>
            <a:r>
              <a:rPr lang="it-IT" sz="2000" dirty="0">
                <a:solidFill>
                  <a:srgbClr val="990000"/>
                </a:solidFill>
                <a:latin typeface="Arial" pitchFamily="34" charset="0"/>
              </a:rPr>
              <a:t>Apprendimento collaborativo.</a:t>
            </a:r>
          </a:p>
        </p:txBody>
      </p:sp>
      <p:pic>
        <p:nvPicPr>
          <p:cNvPr id="23561" name="Picture 9" descr="D:\CLIPART\education\POWER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636912"/>
            <a:ext cx="2120900" cy="197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>
          <a:xfrm>
            <a:off x="3131840" y="6093296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autoUpdateAnimBg="0"/>
      <p:bldP spid="63492" grpId="0" autoUpdateAnimBg="0"/>
      <p:bldP spid="63493" grpId="0" autoUpdateAnimBg="0"/>
      <p:bldP spid="63494" grpId="0" autoUpdateAnimBg="0"/>
      <p:bldP spid="63495" grpId="0" autoUpdateAnimBg="0"/>
      <p:bldP spid="6349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7999" y="3212976"/>
            <a:ext cx="2016001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578" name="Text Box 1026"/>
          <p:cNvSpPr txBox="1">
            <a:spLocks noChangeArrowheads="1"/>
          </p:cNvSpPr>
          <p:nvPr/>
        </p:nvSpPr>
        <p:spPr bwMode="auto">
          <a:xfrm>
            <a:off x="683568" y="260648"/>
            <a:ext cx="74168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IL RUOLO DEL DOCENTE E GLI APPRENDIMENTI SIGNIFICATIVI</a:t>
            </a:r>
            <a:endParaRPr lang="it-IT" sz="28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7827" name="Text Box 1027"/>
          <p:cNvSpPr txBox="1">
            <a:spLocks noChangeArrowheads="1"/>
          </p:cNvSpPr>
          <p:nvPr/>
        </p:nvSpPr>
        <p:spPr bwMode="auto">
          <a:xfrm>
            <a:off x="539552" y="1340768"/>
            <a:ext cx="7416824" cy="367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7313" indent="-87313" eaLnBrk="0" hangingPunct="0">
              <a:spcBef>
                <a:spcPct val="50000"/>
              </a:spcBef>
            </a:pPr>
            <a:endParaRPr lang="it-IT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7313" indent="-87313" eaLnBrk="0" hangingPunct="0">
              <a:spcBef>
                <a:spcPct val="50000"/>
              </a:spcBef>
            </a:pPr>
            <a:endParaRPr lang="it-IT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7313" indent="-87313" eaLnBrk="0" hangingPunct="0">
              <a:spcBef>
                <a:spcPct val="50000"/>
              </a:spcBef>
            </a:pPr>
            <a:endParaRPr lang="it-IT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7313" indent="-87313" eaLnBrk="0" hangingPunct="0">
              <a:lnSpc>
                <a:spcPct val="150000"/>
              </a:lnSpc>
              <a:spcBef>
                <a:spcPct val="50000"/>
              </a:spcBef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Costruzione </a:t>
            </a:r>
            <a:r>
              <a:rPr lang="it-IT" dirty="0">
                <a:latin typeface="Verdana" pitchFamily="34" charset="0"/>
                <a:ea typeface="Verdana" pitchFamily="34" charset="0"/>
                <a:cs typeface="Verdana" pitchFamily="34" charset="0"/>
              </a:rPr>
              <a:t>di “ambienti di apprendimento” in cui 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lo studente </a:t>
            </a:r>
            <a:r>
              <a:rPr lang="it-IT" dirty="0">
                <a:latin typeface="Verdana" pitchFamily="34" charset="0"/>
                <a:ea typeface="Verdana" pitchFamily="34" charset="0"/>
                <a:cs typeface="Verdana" pitchFamily="34" charset="0"/>
              </a:rPr>
              <a:t>sia orientato ma non 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diretto.</a:t>
            </a:r>
          </a:p>
          <a:p>
            <a:pPr eaLnBrk="0" hangingPunct="0">
              <a:lnSpc>
                <a:spcPct val="150000"/>
              </a:lnSpc>
              <a:spcBef>
                <a:spcPct val="50000"/>
              </a:spcBef>
              <a:tabLst>
                <a:tab pos="87313" algn="l"/>
              </a:tabLst>
            </a:pPr>
            <a:r>
              <a:rPr lang="it-IT" dirty="0" smtClean="0">
                <a:solidFill>
                  <a:srgbClr val="FF0000"/>
                </a:solidFill>
                <a:latin typeface="Arial" pitchFamily="34" charset="0"/>
              </a:rPr>
              <a:t>Luogo </a:t>
            </a:r>
            <a:r>
              <a:rPr lang="it-IT" dirty="0">
                <a:solidFill>
                  <a:srgbClr val="FF0000"/>
                </a:solidFill>
                <a:latin typeface="Arial" pitchFamily="34" charset="0"/>
              </a:rPr>
              <a:t>in cui coloro che apprendono possono </a:t>
            </a:r>
            <a:r>
              <a:rPr lang="it-IT" dirty="0" smtClean="0">
                <a:solidFill>
                  <a:srgbClr val="FF0000"/>
                </a:solidFill>
                <a:latin typeface="Arial" pitchFamily="34" charset="0"/>
              </a:rPr>
              <a:t>lavorare aiutandosi </a:t>
            </a:r>
            <a:r>
              <a:rPr lang="it-IT" dirty="0">
                <a:solidFill>
                  <a:srgbClr val="FF0000"/>
                </a:solidFill>
                <a:latin typeface="Arial" pitchFamily="34" charset="0"/>
              </a:rPr>
              <a:t>reciprocamente, avvalendosi di una varietà di strumenti e risorse informative in attività di apprendimento </a:t>
            </a:r>
            <a:r>
              <a:rPr lang="it-IT" dirty="0" smtClean="0">
                <a:solidFill>
                  <a:srgbClr val="FF0000"/>
                </a:solidFill>
                <a:latin typeface="Arial" pitchFamily="34" charset="0"/>
              </a:rPr>
              <a:t>guidato.</a:t>
            </a:r>
            <a:endParaRPr lang="it-IT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31840" y="6093296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 </a:t>
            </a:r>
            <a:r>
              <a:rPr lang="it-IT" dirty="0" smtClean="0"/>
              <a:t>Giudice Andrea</a:t>
            </a:r>
            <a:endParaRPr lang="it-IT" dirty="0"/>
          </a:p>
        </p:txBody>
      </p:sp>
      <p:sp>
        <p:nvSpPr>
          <p:cNvPr id="6" name="Text Box 1028"/>
          <p:cNvSpPr txBox="1">
            <a:spLocks noChangeArrowheads="1"/>
          </p:cNvSpPr>
          <p:nvPr/>
        </p:nvSpPr>
        <p:spPr bwMode="auto">
          <a:xfrm>
            <a:off x="611560" y="1268760"/>
            <a:ext cx="75438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i="1" dirty="0" smtClean="0">
                <a:solidFill>
                  <a:srgbClr val="990000"/>
                </a:solidFill>
                <a:latin typeface="Arial" charset="0"/>
              </a:rPr>
              <a:t>“</a:t>
            </a:r>
            <a:r>
              <a:rPr lang="it-IT" i="1" dirty="0">
                <a:solidFill>
                  <a:srgbClr val="990000"/>
                </a:solidFill>
                <a:latin typeface="Arial" charset="0"/>
              </a:rPr>
              <a:t>L’insegnante non determina l’apprendimento</a:t>
            </a:r>
            <a:r>
              <a:rPr lang="it-IT" i="1" dirty="0" smtClean="0">
                <a:solidFill>
                  <a:srgbClr val="990000"/>
                </a:solidFill>
                <a:latin typeface="Arial" charset="0"/>
              </a:rPr>
              <a:t>.  </a:t>
            </a:r>
            <a:r>
              <a:rPr lang="it-IT" i="1" dirty="0">
                <a:solidFill>
                  <a:srgbClr val="990000"/>
                </a:solidFill>
                <a:latin typeface="Arial" charset="0"/>
              </a:rPr>
              <a:t>L’insegnante e i materiali d’istruzione diventano risorse per l’apprendimento in molti </a:t>
            </a:r>
            <a:r>
              <a:rPr lang="it-IT" i="1" dirty="0" smtClean="0">
                <a:solidFill>
                  <a:srgbClr val="990000"/>
                </a:solidFill>
                <a:latin typeface="Arial" charset="0"/>
              </a:rPr>
              <a:t>modi complessi”   (</a:t>
            </a:r>
            <a:r>
              <a:rPr lang="it-IT" b="1" i="1" dirty="0" err="1" smtClean="0">
                <a:solidFill>
                  <a:srgbClr val="990000"/>
                </a:solidFill>
                <a:latin typeface="Arial" charset="0"/>
              </a:rPr>
              <a:t>Varisco</a:t>
            </a:r>
            <a:r>
              <a:rPr lang="it-IT" b="1" i="1" dirty="0" smtClean="0">
                <a:solidFill>
                  <a:srgbClr val="990000"/>
                </a:solidFill>
                <a:latin typeface="Arial" charset="0"/>
              </a:rPr>
              <a:t> 2002)</a:t>
            </a:r>
            <a:endParaRPr lang="it-IT" b="1" i="1" dirty="0">
              <a:solidFill>
                <a:srgbClr val="990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utoUpdateAnimBg="0"/>
      <p:bldP spid="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/>
          <p:cNvSpPr txBox="1">
            <a:spLocks noChangeArrowheads="1"/>
          </p:cNvSpPr>
          <p:nvPr/>
        </p:nvSpPr>
        <p:spPr bwMode="auto">
          <a:xfrm>
            <a:off x="611560" y="2276872"/>
            <a:ext cx="734481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Il docente, come professionista, deve affrontare problemi inediti non risolvibili solo in base a repertori tecnici o regole definite</a:t>
            </a:r>
            <a:r>
              <a:rPr lang="it-IT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r>
              <a:rPr lang="it-IT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it-IT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000" dirty="0">
                <a:solidFill>
                  <a:srgbClr val="8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conoscenza pratica, necessita costantemente di essere interpretata e ridefinita alla luce di nuove esperienze, nuovi modelli teorici e cambiamenti sociali in atto.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827584" y="620688"/>
            <a:ext cx="748883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DAL CONOSCERE “NELL’AZIONE” … </a:t>
            </a:r>
          </a:p>
          <a:p>
            <a:r>
              <a:rPr lang="it-IT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ALLA “RIFLESSIONE NEL CORSO DELL’AZIONE”</a:t>
            </a:r>
            <a:endParaRPr lang="it-IT" sz="28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755576" y="4941168"/>
            <a:ext cx="705678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i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“Questo processo trasforma il professionista in un ricercatore operante nel contesto della </a:t>
            </a:r>
            <a:r>
              <a:rPr lang="it-IT" sz="2000" i="1" dirty="0" smtClean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pratica”.                          (</a:t>
            </a:r>
            <a:r>
              <a:rPr lang="it-IT" sz="2000" i="1" dirty="0" err="1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Schon</a:t>
            </a:r>
            <a:r>
              <a:rPr lang="it-IT" sz="2000" i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’93)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059832" y="6093296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 autoUpdateAnimBg="0"/>
      <p:bldP spid="8499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62000" y="1752600"/>
            <a:ext cx="7848600" cy="2971800"/>
            <a:chOff x="480" y="1104"/>
            <a:chExt cx="4944" cy="1872"/>
          </a:xfrm>
        </p:grpSpPr>
        <p:sp>
          <p:nvSpPr>
            <p:cNvPr id="34828" name="Oval 3"/>
            <p:cNvSpPr>
              <a:spLocks noChangeArrowheads="1"/>
            </p:cNvSpPr>
            <p:nvPr/>
          </p:nvSpPr>
          <p:spPr bwMode="auto">
            <a:xfrm>
              <a:off x="1008" y="1200"/>
              <a:ext cx="3840" cy="177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4829" name="Text Box 4"/>
            <p:cNvSpPr txBox="1">
              <a:spLocks noChangeArrowheads="1"/>
            </p:cNvSpPr>
            <p:nvPr/>
          </p:nvSpPr>
          <p:spPr bwMode="auto">
            <a:xfrm>
              <a:off x="2112" y="1104"/>
              <a:ext cx="1632" cy="233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it-IT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CONOSCENZA</a:t>
              </a:r>
            </a:p>
          </p:txBody>
        </p:sp>
        <p:sp>
          <p:nvSpPr>
            <p:cNvPr id="34830" name="Text Box 5"/>
            <p:cNvSpPr txBox="1">
              <a:spLocks noChangeArrowheads="1"/>
            </p:cNvSpPr>
            <p:nvPr/>
          </p:nvSpPr>
          <p:spPr bwMode="auto">
            <a:xfrm>
              <a:off x="480" y="2160"/>
              <a:ext cx="1632" cy="233"/>
            </a:xfrm>
            <a:prstGeom prst="rect">
              <a:avLst/>
            </a:prstGeom>
            <a:solidFill>
              <a:srgbClr val="0033CC"/>
            </a:solidFill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it-IT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RIFLESSIONE</a:t>
              </a:r>
            </a:p>
          </p:txBody>
        </p:sp>
        <p:sp>
          <p:nvSpPr>
            <p:cNvPr id="34831" name="Text Box 6"/>
            <p:cNvSpPr txBox="1">
              <a:spLocks noChangeArrowheads="1"/>
            </p:cNvSpPr>
            <p:nvPr/>
          </p:nvSpPr>
          <p:spPr bwMode="auto">
            <a:xfrm>
              <a:off x="3792" y="2160"/>
              <a:ext cx="1632" cy="23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it-IT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AZIONE</a:t>
              </a:r>
            </a:p>
          </p:txBody>
        </p:sp>
        <p:sp>
          <p:nvSpPr>
            <p:cNvPr id="34832" name="AutoShape 7"/>
            <p:cNvSpPr>
              <a:spLocks noChangeArrowheads="1"/>
            </p:cNvSpPr>
            <p:nvPr/>
          </p:nvSpPr>
          <p:spPr bwMode="auto">
            <a:xfrm rot="4271287">
              <a:off x="1200" y="2448"/>
              <a:ext cx="96" cy="96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4833" name="AutoShape 8"/>
            <p:cNvSpPr>
              <a:spLocks noChangeArrowheads="1"/>
            </p:cNvSpPr>
            <p:nvPr/>
          </p:nvSpPr>
          <p:spPr bwMode="auto">
            <a:xfrm rot="-10392525">
              <a:off x="1968" y="1296"/>
              <a:ext cx="96" cy="96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4834" name="AutoShape 9"/>
            <p:cNvSpPr>
              <a:spLocks noChangeArrowheads="1"/>
            </p:cNvSpPr>
            <p:nvPr/>
          </p:nvSpPr>
          <p:spPr bwMode="auto">
            <a:xfrm rot="4271287">
              <a:off x="4800" y="2064"/>
              <a:ext cx="96" cy="96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04800" y="4876800"/>
            <a:ext cx="3810000" cy="1539875"/>
            <a:chOff x="192" y="3072"/>
            <a:chExt cx="2400" cy="970"/>
          </a:xfrm>
        </p:grpSpPr>
        <p:sp>
          <p:nvSpPr>
            <p:cNvPr id="34826" name="Text Box 11"/>
            <p:cNvSpPr txBox="1">
              <a:spLocks noChangeArrowheads="1"/>
            </p:cNvSpPr>
            <p:nvPr/>
          </p:nvSpPr>
          <p:spPr bwMode="auto">
            <a:xfrm>
              <a:off x="240" y="3072"/>
              <a:ext cx="235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it-IT" sz="2000" b="0" dirty="0">
                  <a:solidFill>
                    <a:srgbClr val="0033CC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MODELLI </a:t>
              </a:r>
              <a:r>
                <a:rPr lang="it-IT" sz="2000" b="0" dirty="0" err="1">
                  <a:solidFill>
                    <a:srgbClr val="0033CC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DI</a:t>
              </a:r>
              <a:r>
                <a:rPr lang="it-IT" sz="2000" b="0" dirty="0">
                  <a:solidFill>
                    <a:srgbClr val="0033CC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 INSEGNAMENTO</a:t>
              </a:r>
            </a:p>
          </p:txBody>
        </p:sp>
        <p:sp>
          <p:nvSpPr>
            <p:cNvPr id="34827" name="Text Box 12"/>
            <p:cNvSpPr txBox="1">
              <a:spLocks noChangeArrowheads="1"/>
            </p:cNvSpPr>
            <p:nvPr/>
          </p:nvSpPr>
          <p:spPr bwMode="auto">
            <a:xfrm>
              <a:off x="192" y="3600"/>
              <a:ext cx="235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it-IT" sz="2000" b="0" dirty="0">
                  <a:solidFill>
                    <a:srgbClr val="0033CC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Situare i significati                       del sapere teorico </a:t>
              </a: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105400" y="4876800"/>
            <a:ext cx="3810000" cy="1539875"/>
            <a:chOff x="3216" y="3072"/>
            <a:chExt cx="2400" cy="970"/>
          </a:xfrm>
        </p:grpSpPr>
        <p:sp>
          <p:nvSpPr>
            <p:cNvPr id="34824" name="Text Box 14"/>
            <p:cNvSpPr txBox="1">
              <a:spLocks noChangeArrowheads="1"/>
            </p:cNvSpPr>
            <p:nvPr/>
          </p:nvSpPr>
          <p:spPr bwMode="auto">
            <a:xfrm>
              <a:off x="3216" y="3072"/>
              <a:ext cx="235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it-IT" sz="2000" b="0" dirty="0">
                  <a:solidFill>
                    <a:srgbClr val="FF33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ESPERIENZA </a:t>
              </a:r>
              <a:r>
                <a:rPr lang="it-IT" sz="2000" b="0" dirty="0" err="1">
                  <a:solidFill>
                    <a:srgbClr val="FF33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DI</a:t>
              </a:r>
              <a:r>
                <a:rPr lang="it-IT" sz="2000" b="0" dirty="0">
                  <a:solidFill>
                    <a:srgbClr val="FF33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APPRENDIMENTO</a:t>
              </a:r>
            </a:p>
          </p:txBody>
        </p:sp>
        <p:sp>
          <p:nvSpPr>
            <p:cNvPr id="34825" name="Text Box 15"/>
            <p:cNvSpPr txBox="1">
              <a:spLocks noChangeArrowheads="1"/>
            </p:cNvSpPr>
            <p:nvPr/>
          </p:nvSpPr>
          <p:spPr bwMode="auto">
            <a:xfrm>
              <a:off x="3264" y="3600"/>
              <a:ext cx="235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it-IT" sz="2000" b="0" dirty="0">
                  <a:solidFill>
                    <a:srgbClr val="FF33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Dare le parole                             al sapere pratico</a:t>
              </a:r>
            </a:p>
          </p:txBody>
        </p:sp>
      </p:grpSp>
      <p:sp>
        <p:nvSpPr>
          <p:cNvPr id="86032" name="AutoShape 16"/>
          <p:cNvSpPr>
            <a:spLocks noChangeArrowheads="1"/>
          </p:cNvSpPr>
          <p:nvPr/>
        </p:nvSpPr>
        <p:spPr bwMode="auto">
          <a:xfrm>
            <a:off x="3581400" y="5410200"/>
            <a:ext cx="1981200" cy="381000"/>
          </a:xfrm>
          <a:prstGeom prst="leftRightArrow">
            <a:avLst>
              <a:gd name="adj1" fmla="val 50000"/>
              <a:gd name="adj2" fmla="val 104000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4822" name="Text Box 17"/>
          <p:cNvSpPr txBox="1">
            <a:spLocks noChangeArrowheads="1"/>
          </p:cNvSpPr>
          <p:nvPr/>
        </p:nvSpPr>
        <p:spPr bwMode="auto">
          <a:xfrm>
            <a:off x="539552" y="404664"/>
            <a:ext cx="846043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APPRENDERE CON LA  RIFLESSIONE SULL’AZIONE</a:t>
            </a:r>
            <a:endParaRPr lang="it-IT" sz="28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823" name="Text Box 18"/>
          <p:cNvSpPr txBox="1">
            <a:spLocks noChangeArrowheads="1"/>
          </p:cNvSpPr>
          <p:nvPr/>
        </p:nvSpPr>
        <p:spPr bwMode="auto">
          <a:xfrm>
            <a:off x="6948264" y="1484784"/>
            <a:ext cx="17281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1400" b="0" i="1" dirty="0">
                <a:latin typeface="Arial" pitchFamily="34" charset="0"/>
              </a:rPr>
              <a:t>Prof. </a:t>
            </a:r>
            <a:r>
              <a:rPr lang="it-IT" sz="1400" b="0" i="1" dirty="0" err="1" smtClean="0">
                <a:latin typeface="Arial" pitchFamily="34" charset="0"/>
              </a:rPr>
              <a:t>Castoldi</a:t>
            </a:r>
            <a:endParaRPr lang="it-IT" sz="1400" b="0" i="1" dirty="0">
              <a:latin typeface="Arial" pitchFamily="34" charset="0"/>
            </a:endParaRPr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APPLICAZIONE DELLE COMPETENZE CHIAVE</a:t>
            </a:r>
            <a:endParaRPr lang="it-IT" sz="32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71600" y="2060848"/>
            <a:ext cx="6768752" cy="3960440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70000"/>
              </a:lnSpc>
              <a:buFont typeface="Arial" pitchFamily="34" charset="0"/>
              <a:buChar char="•"/>
            </a:pPr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Mantenendo il curricolo semplicemente sulle sole competenze disciplinari, probabilmente  si rischia di rimanere alle discipline,  senza perseguire realmente competenze, ma solo abilità</a:t>
            </a:r>
            <a:r>
              <a:rPr lang="it-IT" sz="55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algn="l"/>
            <a:endParaRPr lang="it-IT" sz="42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lnSpc>
                <a:spcPct val="170000"/>
              </a:lnSpc>
            </a:pPr>
            <a:r>
              <a:rPr lang="it-IT" sz="4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• </a:t>
            </a:r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Avere come riferimento per tutti le competenze chiave descritte nelle precedenti </a:t>
            </a:r>
            <a:r>
              <a:rPr lang="it-IT" sz="64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slides</a:t>
            </a:r>
            <a:r>
              <a:rPr lang="it-IT" sz="6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permette una visione integrata del sapere.</a:t>
            </a:r>
          </a:p>
          <a:p>
            <a:pPr algn="l"/>
            <a:endParaRPr lang="it-IT" sz="42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lnSpc>
                <a:spcPct val="170000"/>
              </a:lnSpc>
            </a:pPr>
            <a:r>
              <a:rPr lang="it-IT" sz="7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 esempio pratico di sperimentazione  può essere la  sceneggiatura di unità di apprendimento.</a:t>
            </a:r>
            <a:r>
              <a:rPr lang="it-IT" sz="7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64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it-IT" sz="6400" i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V.allegati</a:t>
            </a:r>
            <a:r>
              <a:rPr lang="it-IT" sz="6400" i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>
              <a:lnSpc>
                <a:spcPct val="170000"/>
              </a:lnSpc>
            </a:pPr>
            <a:endParaRPr lang="it-IT" sz="72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059832" y="6237312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720080"/>
          </a:xfrm>
        </p:spPr>
        <p:txBody>
          <a:bodyPr>
            <a:normAutofit/>
          </a:bodyPr>
          <a:lstStyle/>
          <a:p>
            <a:r>
              <a:rPr lang="it-IT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SCENEGGIARE LE UNITA’ </a:t>
            </a:r>
            <a:r>
              <a:rPr lang="it-IT" sz="2800" b="1" dirty="0" err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LAVORO</a:t>
            </a:r>
            <a:endParaRPr lang="it-IT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411760" y="980728"/>
            <a:ext cx="4104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PREMESSA</a:t>
            </a:r>
            <a:endParaRPr lang="it-IT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23528" y="1772816"/>
            <a:ext cx="770485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16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1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467544" y="1700809"/>
            <a:ext cx="7560840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it-IT" sz="1600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Lo scorso anno il nostro Istituto ha aderito al Progetto “Cittadini Digitali” e  al termine del percorso di “Formazione e Ricerca” sono state elaborate tre sceneggiature,  sulla base  del format suggeritoci dai formatori del Corso. </a:t>
            </a:r>
            <a:r>
              <a:rPr lang="it-IT" sz="1400" b="1" i="1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(Vedi sito Lecito “BLOG di FRANCESCA).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it-IT" sz="800" dirty="0" smtClean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Quest’anno, tutta la Scuola Secondaria e Primaria della nostra scuola ha collaborato con sinergia e </a:t>
            </a:r>
            <a:r>
              <a:rPr lang="it-IT" dirty="0" err="1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propositività</a:t>
            </a:r>
            <a:r>
              <a:rPr lang="it-IT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alla graduale  costruzione del Curricolo Verticale delle competenze, sperimentando  la metodologia didattica degli apprendimenti situati (EAS) ed elaborando successivamente  alcune </a:t>
            </a:r>
            <a:r>
              <a:rPr lang="it-IT" b="1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sceneggiature</a:t>
            </a:r>
            <a:r>
              <a:rPr lang="it-IT" sz="1600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r>
              <a:rPr lang="it-IT" sz="1600" i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 Vedi Allegati).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it-IT" sz="16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it-IT" sz="1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it-IT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059832" y="6021288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</a:t>
            </a:r>
            <a:r>
              <a:rPr lang="it-IT" dirty="0" smtClean="0"/>
              <a:t>Del </a:t>
            </a:r>
            <a:r>
              <a:rPr lang="it-IT" dirty="0" smtClean="0"/>
              <a:t>Giudice Andrea</a:t>
            </a: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772400" cy="108012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CONSIDERAZIONI</a:t>
            </a:r>
            <a:endParaRPr lang="it-IT" sz="32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ottotitolo 2"/>
          <p:cNvSpPr>
            <a:spLocks noGrp="1"/>
          </p:cNvSpPr>
          <p:nvPr>
            <p:ph type="subTitle" idx="1"/>
          </p:nvPr>
        </p:nvSpPr>
        <p:spPr>
          <a:xfrm>
            <a:off x="1187450" y="1773238"/>
            <a:ext cx="6840538" cy="410403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it-I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</a:t>
            </a:r>
            <a:r>
              <a:rPr lang="it-IT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Unità </a:t>
            </a:r>
            <a:r>
              <a:rPr lang="it-I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sviluppate  secondo il modello delle cosiddette </a:t>
            </a:r>
            <a:r>
              <a:rPr lang="it-IT" sz="1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sceneggiature </a:t>
            </a:r>
            <a:r>
              <a:rPr lang="it-I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rientrano  </a:t>
            </a:r>
            <a:r>
              <a:rPr lang="it-IT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nel progetto educativo – didattico triennale del nostro Istituto, </a:t>
            </a:r>
            <a:r>
              <a:rPr lang="it-I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inerente il tema </a:t>
            </a:r>
            <a:r>
              <a:rPr lang="it-IT" sz="1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“EDUCARE GLI AFFETTI”.</a:t>
            </a:r>
          </a:p>
          <a:p>
            <a:pPr algn="l">
              <a:lnSpc>
                <a:spcPct val="150000"/>
              </a:lnSpc>
            </a:pPr>
            <a:r>
              <a:rPr lang="it-I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docenti hanno attivato  </a:t>
            </a:r>
            <a:r>
              <a:rPr lang="it-IT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collegamenti </a:t>
            </a:r>
            <a:r>
              <a:rPr lang="it-I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interdisciplinari, rispettando gli  obiettivi </a:t>
            </a:r>
            <a:r>
              <a:rPr lang="it-IT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formativi </a:t>
            </a:r>
            <a:r>
              <a:rPr lang="it-I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 didattici </a:t>
            </a:r>
            <a:r>
              <a:rPr lang="it-IT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contenuti nel POF della nostra Scuola e </a:t>
            </a:r>
            <a:r>
              <a:rPr lang="it-I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indicazioni </a:t>
            </a:r>
            <a:r>
              <a:rPr lang="it-IT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ricevute durante il </a:t>
            </a:r>
            <a:r>
              <a:rPr lang="it-I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Corso di Formazione tenuto dal prof. Crippa.</a:t>
            </a:r>
            <a:endParaRPr lang="it-IT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50000"/>
              </a:lnSpc>
            </a:pPr>
            <a:r>
              <a:rPr lang="it-IT" sz="1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…..</a:t>
            </a:r>
            <a:r>
              <a:rPr lang="it-IT" sz="1800" i="1" dirty="0" smtClean="0">
                <a:solidFill>
                  <a:srgbClr val="FF0000"/>
                </a:solidFill>
              </a:rPr>
              <a:t>Consapevoli che si debba sempre  imparare ad imparare </a:t>
            </a:r>
            <a:r>
              <a:rPr lang="it-IT" sz="1800" i="1" dirty="0" err="1" smtClean="0">
                <a:solidFill>
                  <a:srgbClr val="FF0000"/>
                </a:solidFill>
              </a:rPr>
              <a:t>………</a:t>
            </a:r>
            <a:endParaRPr lang="it-IT" sz="1800" i="1" dirty="0" smtClean="0">
              <a:solidFill>
                <a:srgbClr val="FF0000"/>
              </a:solidFill>
            </a:endParaRPr>
          </a:p>
          <a:p>
            <a:pPr algn="l">
              <a:lnSpc>
                <a:spcPct val="150000"/>
              </a:lnSpc>
            </a:pPr>
            <a:r>
              <a:rPr lang="it-IT" sz="1800" i="1" dirty="0" smtClean="0">
                <a:solidFill>
                  <a:srgbClr val="FF0000"/>
                </a:solidFill>
              </a:rPr>
              <a:t>continueremo  anche il  prossimo anno la strada della sperimentazione  didattico  - metodologica,  nello spirito della  “cittadinanza attiva “.</a:t>
            </a:r>
            <a:endParaRPr lang="it-IT" sz="1800" i="1" dirty="0">
              <a:solidFill>
                <a:srgbClr val="FF0000"/>
              </a:solidFill>
            </a:endParaRPr>
          </a:p>
          <a:p>
            <a:endParaRPr lang="it-IT" i="1" dirty="0" smtClean="0"/>
          </a:p>
          <a:p>
            <a:endParaRPr lang="it-IT" i="1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31840" y="6093296"/>
            <a:ext cx="2895600" cy="365125"/>
          </a:xfrm>
        </p:spPr>
        <p:txBody>
          <a:bodyPr/>
          <a:lstStyle/>
          <a:p>
            <a:r>
              <a:rPr lang="it-IT" dirty="0" smtClean="0"/>
              <a:t>Centro Salesiano Don Bosco - </a:t>
            </a:r>
            <a:r>
              <a:rPr lang="it-IT" dirty="0" err="1" smtClean="0"/>
              <a:t>Treviglio-</a:t>
            </a:r>
            <a:r>
              <a:rPr lang="it-IT" dirty="0" smtClean="0"/>
              <a:t>  Docente Del Giudice Andrea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1197</Words>
  <Application>Microsoft Office PowerPoint</Application>
  <PresentationFormat>Presentazione su schermo (4:3)</PresentationFormat>
  <Paragraphs>160</Paragraphs>
  <Slides>19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Tema di Office</vt:lpstr>
      <vt:lpstr>ELABORAZIONE E SPERIMENTAZIONE  DEL  CURRICOLO DELLE COMPETENZE</vt:lpstr>
      <vt:lpstr>IL CURRICOLO VERTICALE DELLE COMPETENZE</vt:lpstr>
      <vt:lpstr>PERCHE’ LAVORARE PER COMPETENZE?</vt:lpstr>
      <vt:lpstr>PIANO DI LAVORO: Flash </vt:lpstr>
      <vt:lpstr>INTERDISCIPLINARIETA’ DEI COMPITI </vt:lpstr>
      <vt:lpstr>INTERDISCIPLINARIETA’ DEI COMPITI  </vt:lpstr>
      <vt:lpstr>INTERDISCIPLINARIETA’ DEI COMPITI </vt:lpstr>
      <vt:lpstr>Diapositiva 8</vt:lpstr>
      <vt:lpstr> FONDAMENTI DELLA DIDATTICA PER  L’APPRENDIMENTO DELLE  COMPETENZE CHIAVE  </vt:lpstr>
      <vt:lpstr>FONDAMENTI DELLA DIDATTICA PER  L’APPRENDIMENTO DELLE  COMPETENZE CHIAVE</vt:lpstr>
      <vt:lpstr>UN COSTRUTTO COMPLESSO</vt:lpstr>
      <vt:lpstr>COMPETENZE E DIDATTICA</vt:lpstr>
      <vt:lpstr>Diapositiva 13</vt:lpstr>
      <vt:lpstr>Diapositiva 14</vt:lpstr>
      <vt:lpstr>Diapositiva 15</vt:lpstr>
      <vt:lpstr>Diapositiva 16</vt:lpstr>
      <vt:lpstr>APPLICAZIONE DELLE COMPETENZE CHIAVE</vt:lpstr>
      <vt:lpstr>SCENEGGIARE LE UNITA’ DI LAVORO</vt:lpstr>
      <vt:lpstr>CONSIDERAZIONI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Del Giudice Andrea</dc:creator>
  <cp:lastModifiedBy>Oem</cp:lastModifiedBy>
  <cp:revision>231</cp:revision>
  <dcterms:created xsi:type="dcterms:W3CDTF">2015-04-27T12:46:36Z</dcterms:created>
  <dcterms:modified xsi:type="dcterms:W3CDTF">2015-04-28T09:57:35Z</dcterms:modified>
</cp:coreProperties>
</file>